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10" r:id="rId4"/>
    <p:sldId id="311" r:id="rId5"/>
    <p:sldId id="312" r:id="rId6"/>
    <p:sldId id="259" r:id="rId7"/>
    <p:sldId id="261" r:id="rId8"/>
    <p:sldId id="262" r:id="rId9"/>
    <p:sldId id="263" r:id="rId10"/>
    <p:sldId id="274" r:id="rId11"/>
    <p:sldId id="275" r:id="rId12"/>
    <p:sldId id="307" r:id="rId13"/>
    <p:sldId id="280" r:id="rId14"/>
    <p:sldId id="281" r:id="rId15"/>
    <p:sldId id="282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>
      <p:cViewPr>
        <p:scale>
          <a:sx n="80" d="100"/>
          <a:sy n="80" d="100"/>
        </p:scale>
        <p:origin x="-8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32085-134A-49EA-91DA-AC3006731B6C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8FC86-113C-4674-AE9D-D1309E562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33138-6384-4092-92BA-330814C7F47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9F09-92E1-4D5E-9333-D27FABEFEC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D:\TEMP\mira inform\Presentation\Mira-Logo-old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-8333"/>
            <a:ext cx="2209800" cy="38933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39" y="1676400"/>
            <a:ext cx="8680722" cy="1914148"/>
          </a:xfrm>
          <a:prstGeom prst="rect">
            <a:avLst/>
          </a:prstGeom>
        </p:spPr>
      </p:pic>
      <p:pic>
        <p:nvPicPr>
          <p:cNvPr id="1026" name="Picture 2" descr="D:\TEMP\mira inform\Presentation\Mira-Logo-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3" y="3886200"/>
            <a:ext cx="7839075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0"/>
            <a:ext cx="7315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BebasNeueRegular" pitchFamily="34" charset="0"/>
              </a:rPr>
              <a:t>Report highlights</a:t>
            </a:r>
            <a:endParaRPr lang="en-US" sz="8000" dirty="0">
              <a:solidFill>
                <a:schemeClr val="bg1"/>
              </a:solidFill>
              <a:latin typeface="BebasNeueRegular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2302489" y="3810000"/>
            <a:ext cx="4539022" cy="584775"/>
            <a:chOff x="1807161" y="3810000"/>
            <a:chExt cx="4539022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2147598" y="3810000"/>
              <a:ext cx="41985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BebasNeueRegular" pitchFamily="34" charset="0"/>
                </a:rPr>
                <a:t>The magic behind our reports</a:t>
              </a:r>
              <a:endParaRPr lang="en-US" sz="3200" dirty="0"/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1785389" y="3949987"/>
              <a:ext cx="348343" cy="3048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6386" name="Picture 2" descr="D:\TEMP\mira inform\mira inform presentation\22-bul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450" y="1484313"/>
            <a:ext cx="831850" cy="128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480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NeueRegular" pitchFamily="34" charset="0"/>
                <a:ea typeface="+mj-ea"/>
                <a:cs typeface="+mj-cs"/>
              </a:rPr>
              <a:t>Report highlights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NeueRegular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The magic behind our reports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5400000">
            <a:off x="256436" y="713637"/>
            <a:ext cx="220860" cy="180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 flipH="1">
            <a:off x="106681" y="76200"/>
            <a:ext cx="45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05269" y="2642429"/>
            <a:ext cx="4558258" cy="1573143"/>
            <a:chOff x="2505269" y="3048000"/>
            <a:chExt cx="4558258" cy="1573143"/>
          </a:xfrm>
        </p:grpSpPr>
        <p:sp>
          <p:nvSpPr>
            <p:cNvPr id="8" name="Rectangle 7"/>
            <p:cNvSpPr/>
            <p:nvPr/>
          </p:nvSpPr>
          <p:spPr>
            <a:xfrm>
              <a:off x="2923282" y="3048000"/>
              <a:ext cx="3297436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500" b="1" dirty="0" smtClean="0">
                  <a:solidFill>
                    <a:schemeClr val="bg1"/>
                  </a:solidFill>
                  <a:latin typeface="BebasNeueRegular" pitchFamily="34" charset="0"/>
                </a:rPr>
                <a:t>overview</a:t>
              </a:r>
              <a:endParaRPr lang="en-US" sz="7500" b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505269" y="4036368"/>
              <a:ext cx="4558258" cy="584775"/>
              <a:chOff x="1807161" y="3810000"/>
              <a:chExt cx="4558258" cy="58477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147598" y="3810000"/>
                <a:ext cx="42178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latin typeface="BebasNeueRegular" pitchFamily="34" charset="0"/>
                  </a:rPr>
                  <a:t>Just 2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BebasNeueRegular" pitchFamily="34" charset="0"/>
                  </a:rPr>
                  <a:t>pages to decision making</a:t>
                </a:r>
                <a:endParaRPr lang="en-US" sz="3200" dirty="0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5400000">
                <a:off x="1785389" y="3949987"/>
                <a:ext cx="348343" cy="3048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0"/>
            <a:ext cx="480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NeueRegular" pitchFamily="34" charset="0"/>
                <a:ea typeface="+mj-ea"/>
                <a:cs typeface="+mj-cs"/>
              </a:rPr>
              <a:t>Report highlights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NeueRegular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The magic behind our reports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5400000">
            <a:off x="256436" y="713637"/>
            <a:ext cx="220860" cy="180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 flipH="1">
            <a:off x="106681" y="76200"/>
            <a:ext cx="45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514600" y="2642429"/>
            <a:ext cx="4114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0" b="1" dirty="0" smtClean="0">
                <a:solidFill>
                  <a:schemeClr val="bg1"/>
                </a:solidFill>
                <a:latin typeface="BebasNeueRegular" pitchFamily="34" charset="0"/>
              </a:rPr>
              <a:t>The details</a:t>
            </a:r>
            <a:endParaRPr lang="en-US" sz="7500" b="1" dirty="0"/>
          </a:p>
        </p:txBody>
      </p:sp>
      <p:grpSp>
        <p:nvGrpSpPr>
          <p:cNvPr id="3" name="Group 8"/>
          <p:cNvGrpSpPr/>
          <p:nvPr/>
        </p:nvGrpSpPr>
        <p:grpSpPr>
          <a:xfrm>
            <a:off x="553101" y="3630797"/>
            <a:ext cx="8209899" cy="584775"/>
            <a:chOff x="287804" y="3810000"/>
            <a:chExt cx="8209899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628241" y="3810000"/>
              <a:ext cx="7869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BebasNeueRegular" pitchFamily="34" charset="0"/>
                </a:rPr>
                <a:t>Indepth</a:t>
              </a:r>
              <a:r>
                <a:rPr lang="en-US" sz="3200" dirty="0" smtClean="0">
                  <a:solidFill>
                    <a:schemeClr val="bg1"/>
                  </a:solidFill>
                  <a:latin typeface="BebasNeueRegular" pitchFamily="34" charset="0"/>
                </a:rPr>
                <a:t> analysis of the </a:t>
              </a:r>
              <a:r>
                <a:rPr lang="en-US" sz="3200" dirty="0" smtClean="0">
                  <a:solidFill>
                    <a:schemeClr val="bg1"/>
                  </a:solidFill>
                  <a:latin typeface="BebasNeueRegular" pitchFamily="34" charset="0"/>
                </a:rPr>
                <a:t>company with elaborate information</a:t>
              </a:r>
              <a:endParaRPr lang="en-US" sz="3200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266032" y="3949987"/>
              <a:ext cx="348343" cy="3048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9"/>
          <p:cNvGrpSpPr/>
          <p:nvPr/>
        </p:nvGrpSpPr>
        <p:grpSpPr>
          <a:xfrm>
            <a:off x="950976" y="2888058"/>
            <a:ext cx="155448" cy="1607742"/>
            <a:chOff x="4988052" y="1791096"/>
            <a:chExt cx="155448" cy="1607742"/>
          </a:xfrm>
        </p:grpSpPr>
        <p:sp>
          <p:nvSpPr>
            <p:cNvPr id="17" name="Oval 16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20" idx="0"/>
            </p:cNvCxnSpPr>
            <p:nvPr/>
          </p:nvCxnSpPr>
          <p:spPr>
            <a:xfrm rot="16200000" flipH="1">
              <a:off x="4356560" y="2537222"/>
              <a:ext cx="1417638" cy="7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989576" y="324643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76200" y="2057400"/>
            <a:ext cx="2209800" cy="838200"/>
            <a:chOff x="-76200" y="2057400"/>
            <a:chExt cx="2209800" cy="8382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76200" y="2057400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freshly</a:t>
              </a:r>
            </a:p>
          </p:txBody>
        </p:sp>
        <p:sp>
          <p:nvSpPr>
            <p:cNvPr id="71" name="Title 1"/>
            <p:cNvSpPr txBox="1">
              <a:spLocks/>
            </p:cNvSpPr>
            <p:nvPr/>
          </p:nvSpPr>
          <p:spPr>
            <a:xfrm>
              <a:off x="-76200" y="2438400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investigated</a:t>
              </a:r>
            </a:p>
          </p:txBody>
        </p:sp>
      </p:grpSp>
      <p:pic>
        <p:nvPicPr>
          <p:cNvPr id="17412" name="Picture 4" descr="D:\TEMP\mira inform\mira inform presentation\22-platfo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86863" cy="692150"/>
          </a:xfrm>
          <a:prstGeom prst="rect">
            <a:avLst/>
          </a:prstGeom>
          <a:noFill/>
        </p:spPr>
      </p:pic>
      <p:pic>
        <p:nvPicPr>
          <p:cNvPr id="17413" name="Picture 5" descr="D:\TEMP\mira inform\mira inform presentation\22-present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146" y="4648200"/>
            <a:ext cx="1155701" cy="1408112"/>
          </a:xfrm>
          <a:prstGeom prst="rect">
            <a:avLst/>
          </a:prstGeom>
          <a:noFill/>
        </p:spPr>
      </p:pic>
      <p:pic>
        <p:nvPicPr>
          <p:cNvPr id="17414" name="Picture 6" descr="D:\TEMP\mira inform\mira inform presentation\22-repo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6690" y="4724400"/>
            <a:ext cx="1155701" cy="1347788"/>
          </a:xfrm>
          <a:prstGeom prst="rect">
            <a:avLst/>
          </a:prstGeom>
          <a:noFill/>
        </p:spPr>
      </p:pic>
      <p:pic>
        <p:nvPicPr>
          <p:cNvPr id="17415" name="Picture 7" descr="D:\TEMP\mira inform\mira inform presentation\22-bul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0343" y="4800600"/>
            <a:ext cx="831851" cy="1289050"/>
          </a:xfrm>
          <a:prstGeom prst="rect">
            <a:avLst/>
          </a:prstGeom>
          <a:noFill/>
        </p:spPr>
      </p:pic>
      <p:pic>
        <p:nvPicPr>
          <p:cNvPr id="17410" name="Picture 2" descr="D:\TEMP\mira inform\mira inform presentation\22-magnifying glas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724400"/>
            <a:ext cx="566738" cy="1304925"/>
          </a:xfrm>
          <a:prstGeom prst="rect">
            <a:avLst/>
          </a:prstGeom>
          <a:noFill/>
        </p:spPr>
      </p:pic>
      <p:grpSp>
        <p:nvGrpSpPr>
          <p:cNvPr id="35" name="Group 69"/>
          <p:cNvGrpSpPr/>
          <p:nvPr/>
        </p:nvGrpSpPr>
        <p:grpSpPr>
          <a:xfrm>
            <a:off x="2474976" y="4000896"/>
            <a:ext cx="155448" cy="571104"/>
            <a:chOff x="4988052" y="1791096"/>
            <a:chExt cx="155448" cy="571104"/>
          </a:xfrm>
        </p:grpSpPr>
        <p:sp>
          <p:nvSpPr>
            <p:cNvPr id="36" name="Oval 35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837176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47800" y="3170238"/>
            <a:ext cx="2209800" cy="838200"/>
            <a:chOff x="1447800" y="3170238"/>
            <a:chExt cx="2209800" cy="8382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600200" y="3170238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user</a:t>
              </a: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1447800" y="3551238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friendly</a:t>
              </a:r>
            </a:p>
          </p:txBody>
        </p:sp>
      </p:grpSp>
      <p:grpSp>
        <p:nvGrpSpPr>
          <p:cNvPr id="42" name="Group 69"/>
          <p:cNvGrpSpPr/>
          <p:nvPr/>
        </p:nvGrpSpPr>
        <p:grpSpPr>
          <a:xfrm>
            <a:off x="4303776" y="2507058"/>
            <a:ext cx="155448" cy="2064942"/>
            <a:chOff x="4988052" y="1791096"/>
            <a:chExt cx="155448" cy="2064942"/>
          </a:xfrm>
        </p:grpSpPr>
        <p:sp>
          <p:nvSpPr>
            <p:cNvPr id="43" name="Oval 42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endCxn id="45" idx="4"/>
            </p:cNvCxnSpPr>
            <p:nvPr/>
          </p:nvCxnSpPr>
          <p:spPr>
            <a:xfrm rot="16200000" flipH="1">
              <a:off x="4051760" y="2842022"/>
              <a:ext cx="2027238" cy="7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989576" y="370363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276600" y="1676400"/>
            <a:ext cx="2209800" cy="838200"/>
            <a:chOff x="3276600" y="1676400"/>
            <a:chExt cx="2209800" cy="838200"/>
          </a:xfrm>
        </p:grpSpPr>
        <p:sp>
          <p:nvSpPr>
            <p:cNvPr id="41" name="Title 1"/>
            <p:cNvSpPr txBox="1">
              <a:spLocks/>
            </p:cNvSpPr>
            <p:nvPr/>
          </p:nvSpPr>
          <p:spPr>
            <a:xfrm>
              <a:off x="3429000" y="1676400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Easy to</a:t>
              </a: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3276600" y="2057400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understand</a:t>
              </a:r>
            </a:p>
          </p:txBody>
        </p:sp>
      </p:grpSp>
      <p:grpSp>
        <p:nvGrpSpPr>
          <p:cNvPr id="48" name="Group 69"/>
          <p:cNvGrpSpPr/>
          <p:nvPr/>
        </p:nvGrpSpPr>
        <p:grpSpPr>
          <a:xfrm>
            <a:off x="6132576" y="4000896"/>
            <a:ext cx="155448" cy="571104"/>
            <a:chOff x="4988052" y="1791096"/>
            <a:chExt cx="155448" cy="571104"/>
          </a:xfrm>
        </p:grpSpPr>
        <p:sp>
          <p:nvSpPr>
            <p:cNvPr id="49" name="Oval 48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6200000" flipH="1">
              <a:off x="4837176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105400" y="3170238"/>
            <a:ext cx="2209800" cy="838200"/>
            <a:chOff x="5105400" y="3170238"/>
            <a:chExt cx="2209800" cy="838200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>
              <a:off x="5257800" y="3170238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self</a:t>
              </a:r>
            </a:p>
          </p:txBody>
        </p:sp>
        <p:sp>
          <p:nvSpPr>
            <p:cNvPr id="52" name="Title 1"/>
            <p:cNvSpPr txBox="1">
              <a:spLocks/>
            </p:cNvSpPr>
            <p:nvPr/>
          </p:nvSpPr>
          <p:spPr>
            <a:xfrm>
              <a:off x="5105400" y="3551238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explanatory</a:t>
              </a:r>
              <a:endParaRPr kumimoji="0" lang="en-US" sz="3600" u="none" strike="noStrike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NeueRegular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54" name="Group 69"/>
          <p:cNvGrpSpPr/>
          <p:nvPr/>
        </p:nvGrpSpPr>
        <p:grpSpPr>
          <a:xfrm>
            <a:off x="7885176" y="2507058"/>
            <a:ext cx="155448" cy="2217342"/>
            <a:chOff x="4988052" y="1791096"/>
            <a:chExt cx="155448" cy="2217342"/>
          </a:xfrm>
        </p:grpSpPr>
        <p:sp>
          <p:nvSpPr>
            <p:cNvPr id="55" name="Oval 54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endCxn id="57" idx="4"/>
            </p:cNvCxnSpPr>
            <p:nvPr/>
          </p:nvCxnSpPr>
          <p:spPr>
            <a:xfrm rot="16200000" flipH="1">
              <a:off x="3975560" y="2918222"/>
              <a:ext cx="2179638" cy="7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989576" y="385603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858000" y="1676400"/>
            <a:ext cx="2209800" cy="838200"/>
            <a:chOff x="6858000" y="1676400"/>
            <a:chExt cx="2209800" cy="838200"/>
          </a:xfrm>
        </p:grpSpPr>
        <p:sp>
          <p:nvSpPr>
            <p:cNvPr id="53" name="Title 1"/>
            <p:cNvSpPr txBox="1">
              <a:spLocks/>
            </p:cNvSpPr>
            <p:nvPr/>
          </p:nvSpPr>
          <p:spPr>
            <a:xfrm>
              <a:off x="7010400" y="1676400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Cost </a:t>
              </a:r>
            </a:p>
          </p:txBody>
        </p: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6858000" y="2057400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effective</a:t>
              </a:r>
            </a:p>
          </p:txBody>
        </p:sp>
      </p:grpSp>
      <p:pic>
        <p:nvPicPr>
          <p:cNvPr id="62" name="Picture 2" descr="D:\TEMP\mira inform\mira inform presentation\11-pigg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15200" y="4897716"/>
            <a:ext cx="1318215" cy="1198284"/>
          </a:xfrm>
          <a:prstGeom prst="rect">
            <a:avLst/>
          </a:prstGeom>
          <a:noFill/>
        </p:spPr>
      </p:pic>
      <p:sp>
        <p:nvSpPr>
          <p:cNvPr id="64" name="Title 1"/>
          <p:cNvSpPr txBox="1">
            <a:spLocks/>
          </p:cNvSpPr>
          <p:nvPr/>
        </p:nvSpPr>
        <p:spPr>
          <a:xfrm>
            <a:off x="152400" y="0"/>
            <a:ext cx="480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NeueRegular" pitchFamily="34" charset="0"/>
                <a:ea typeface="+mj-ea"/>
                <a:cs typeface="+mj-cs"/>
              </a:rPr>
              <a:t>Report highlights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NeueRegular" pitchFamily="34" charset="0"/>
              <a:ea typeface="+mj-ea"/>
              <a:cs typeface="+mj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1000" y="60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The magic behind our reports</a:t>
            </a:r>
            <a:endParaRPr lang="en-US" dirty="0"/>
          </a:p>
        </p:txBody>
      </p:sp>
      <p:sp>
        <p:nvSpPr>
          <p:cNvPr id="66" name="Isosceles Triangle 65"/>
          <p:cNvSpPr/>
          <p:nvPr/>
        </p:nvSpPr>
        <p:spPr>
          <a:xfrm rot="5400000">
            <a:off x="256436" y="713637"/>
            <a:ext cx="220860" cy="180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7" name="Rectangle 66"/>
          <p:cNvSpPr/>
          <p:nvPr/>
        </p:nvSpPr>
        <p:spPr>
          <a:xfrm flipH="1">
            <a:off x="106681" y="76200"/>
            <a:ext cx="45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0"/>
            <a:ext cx="7315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BebasNeueRegular" pitchFamily="34" charset="0"/>
              </a:rPr>
              <a:t>Value addition</a:t>
            </a:r>
            <a:endParaRPr lang="en-US" sz="8000" dirty="0">
              <a:solidFill>
                <a:schemeClr val="bg1"/>
              </a:solidFill>
              <a:latin typeface="BebasNeueRegular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2537329" y="3810000"/>
            <a:ext cx="4069343" cy="584775"/>
            <a:chOff x="1807161" y="3810000"/>
            <a:chExt cx="4069343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2147598" y="3810000"/>
              <a:ext cx="37289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BebasNeueRegular" pitchFamily="34" charset="0"/>
                </a:rPr>
                <a:t>The secret to our success</a:t>
              </a:r>
              <a:endParaRPr lang="en-US" sz="3200" dirty="0"/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1785389" y="3949987"/>
              <a:ext cx="348343" cy="3048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6386" name="Picture 2" descr="D:\TEMP\mira inform\mira inform presentation\22-bulb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86200" y="1447800"/>
            <a:ext cx="1301750" cy="1343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953000" cy="7620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BebasNeueRegular" pitchFamily="34" charset="0"/>
              </a:rPr>
              <a:t>Value addition</a:t>
            </a:r>
            <a:endParaRPr lang="en-US" sz="5400" dirty="0">
              <a:solidFill>
                <a:schemeClr val="bg1"/>
              </a:solidFill>
              <a:latin typeface="BebasNeueRegula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The secret to our success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256436" y="713637"/>
            <a:ext cx="220860" cy="180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 flipH="1">
            <a:off x="106681" y="76200"/>
            <a:ext cx="45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3" name="Group 69"/>
          <p:cNvGrpSpPr/>
          <p:nvPr/>
        </p:nvGrpSpPr>
        <p:grpSpPr>
          <a:xfrm>
            <a:off x="950976" y="3040458"/>
            <a:ext cx="155448" cy="1607742"/>
            <a:chOff x="4988052" y="1791096"/>
            <a:chExt cx="155448" cy="1607742"/>
          </a:xfrm>
        </p:grpSpPr>
        <p:sp>
          <p:nvSpPr>
            <p:cNvPr id="17" name="Oval 16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20" idx="0"/>
            </p:cNvCxnSpPr>
            <p:nvPr/>
          </p:nvCxnSpPr>
          <p:spPr>
            <a:xfrm rot="16200000" flipH="1">
              <a:off x="4356560" y="2537222"/>
              <a:ext cx="1417638" cy="7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989576" y="324643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412" name="Picture 4" descr="D:\TEMP\mira inform\mira inform presentation\22-platfo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791200"/>
            <a:ext cx="8936831" cy="673312"/>
          </a:xfrm>
          <a:prstGeom prst="rect">
            <a:avLst/>
          </a:prstGeom>
          <a:noFill/>
        </p:spPr>
      </p:pic>
      <p:grpSp>
        <p:nvGrpSpPr>
          <p:cNvPr id="6" name="Group 69"/>
          <p:cNvGrpSpPr/>
          <p:nvPr/>
        </p:nvGrpSpPr>
        <p:grpSpPr>
          <a:xfrm>
            <a:off x="2474976" y="4000896"/>
            <a:ext cx="155448" cy="571104"/>
            <a:chOff x="4988052" y="1791096"/>
            <a:chExt cx="155448" cy="571104"/>
          </a:xfrm>
        </p:grpSpPr>
        <p:sp>
          <p:nvSpPr>
            <p:cNvPr id="36" name="Oval 35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837176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447800" y="3170238"/>
            <a:ext cx="2209800" cy="838200"/>
            <a:chOff x="1447800" y="3170238"/>
            <a:chExt cx="2209800" cy="838200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1600200" y="3170238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longevity</a:t>
              </a:r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1447800" y="3551238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Of reports</a:t>
              </a:r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4303776" y="2507058"/>
            <a:ext cx="155448" cy="2064942"/>
            <a:chOff x="4988052" y="1791096"/>
            <a:chExt cx="155448" cy="2064942"/>
          </a:xfrm>
        </p:grpSpPr>
        <p:sp>
          <p:nvSpPr>
            <p:cNvPr id="43" name="Oval 42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endCxn id="45" idx="4"/>
            </p:cNvCxnSpPr>
            <p:nvPr/>
          </p:nvCxnSpPr>
          <p:spPr>
            <a:xfrm rot="16200000" flipH="1">
              <a:off x="4051760" y="2842022"/>
              <a:ext cx="2027238" cy="7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989576" y="370363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276600" y="1676400"/>
            <a:ext cx="2209800" cy="838200"/>
            <a:chOff x="3276600" y="1676400"/>
            <a:chExt cx="2209800" cy="838200"/>
          </a:xfrm>
        </p:grpSpPr>
        <p:sp>
          <p:nvSpPr>
            <p:cNvPr id="41" name="Title 1"/>
            <p:cNvSpPr txBox="1">
              <a:spLocks/>
            </p:cNvSpPr>
            <p:nvPr/>
          </p:nvSpPr>
          <p:spPr>
            <a:xfrm>
              <a:off x="3429000" y="1676400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Pay as </a:t>
              </a: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3276600" y="2057400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spc="-100" dirty="0" smtClean="0">
                  <a:solidFill>
                    <a:schemeClr val="bg1"/>
                  </a:solidFill>
                  <a:latin typeface="BebasNeueRegular" pitchFamily="34" charset="0"/>
                  <a:ea typeface="+mj-ea"/>
                  <a:cs typeface="+mj-cs"/>
                </a:rPr>
                <a:t>You go</a:t>
              </a:r>
              <a:endParaRPr kumimoji="0" lang="en-US" sz="3600" u="none" strike="noStrike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NeueRegular" pitchFamily="34" charset="0"/>
                <a:ea typeface="+mj-ea"/>
                <a:cs typeface="+mj-cs"/>
              </a:endParaRPr>
            </a:p>
          </p:txBody>
        </p:sp>
      </p:grpSp>
      <p:grpSp>
        <p:nvGrpSpPr>
          <p:cNvPr id="11" name="Group 69"/>
          <p:cNvGrpSpPr/>
          <p:nvPr/>
        </p:nvGrpSpPr>
        <p:grpSpPr>
          <a:xfrm>
            <a:off x="6132576" y="3924696"/>
            <a:ext cx="155448" cy="571104"/>
            <a:chOff x="4988052" y="1791096"/>
            <a:chExt cx="155448" cy="571104"/>
          </a:xfrm>
        </p:grpSpPr>
        <p:sp>
          <p:nvSpPr>
            <p:cNvPr id="49" name="Oval 48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6200000" flipH="1">
              <a:off x="4837176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05400" y="3094038"/>
            <a:ext cx="2209800" cy="838200"/>
            <a:chOff x="5105400" y="3094038"/>
            <a:chExt cx="2209800" cy="838200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>
              <a:off x="5257800" y="3094038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Attentive &amp;</a:t>
              </a:r>
            </a:p>
          </p:txBody>
        </p:sp>
        <p:sp>
          <p:nvSpPr>
            <p:cNvPr id="52" name="Title 1"/>
            <p:cNvSpPr txBox="1">
              <a:spLocks/>
            </p:cNvSpPr>
            <p:nvPr/>
          </p:nvSpPr>
          <p:spPr>
            <a:xfrm>
              <a:off x="5105400" y="3475038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Prompt action</a:t>
              </a: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7770876" y="2354658"/>
            <a:ext cx="155448" cy="2217342"/>
            <a:chOff x="4988052" y="1791096"/>
            <a:chExt cx="155448" cy="2217342"/>
          </a:xfrm>
        </p:grpSpPr>
        <p:sp>
          <p:nvSpPr>
            <p:cNvPr id="55" name="Oval 54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endCxn id="57" idx="4"/>
            </p:cNvCxnSpPr>
            <p:nvPr/>
          </p:nvCxnSpPr>
          <p:spPr>
            <a:xfrm rot="16200000" flipH="1">
              <a:off x="3975560" y="2918222"/>
              <a:ext cx="2179638" cy="7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4989576" y="3856038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705600" y="1524000"/>
            <a:ext cx="2209800" cy="838200"/>
            <a:chOff x="6705600" y="1524000"/>
            <a:chExt cx="2209800" cy="838200"/>
          </a:xfrm>
        </p:grpSpPr>
        <p:sp>
          <p:nvSpPr>
            <p:cNvPr id="53" name="Title 1"/>
            <p:cNvSpPr txBox="1">
              <a:spLocks/>
            </p:cNvSpPr>
            <p:nvPr/>
          </p:nvSpPr>
          <p:spPr>
            <a:xfrm>
              <a:off x="6743700" y="1524000"/>
              <a:ext cx="21336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personalized</a:t>
              </a:r>
            </a:p>
          </p:txBody>
        </p: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6705600" y="1905000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services</a:t>
              </a:r>
            </a:p>
          </p:txBody>
        </p:sp>
      </p:grpSp>
      <p:pic>
        <p:nvPicPr>
          <p:cNvPr id="19458" name="Picture 2" descr="D:\TEMP\mira inform\mira inform presentation\25-re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1149350" cy="1347787"/>
          </a:xfrm>
          <a:prstGeom prst="rect">
            <a:avLst/>
          </a:prstGeom>
          <a:noFill/>
        </p:spPr>
      </p:pic>
      <p:pic>
        <p:nvPicPr>
          <p:cNvPr id="19459" name="Picture 3" descr="D:\TEMP\mira inform\mira inform presentation\25-c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876800"/>
            <a:ext cx="1198563" cy="1130300"/>
          </a:xfrm>
          <a:prstGeom prst="rect">
            <a:avLst/>
          </a:prstGeom>
          <a:noFill/>
        </p:spPr>
      </p:pic>
      <p:pic>
        <p:nvPicPr>
          <p:cNvPr id="19460" name="Picture 4" descr="D:\TEMP\mira inform\mira inform presentation\25-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724400"/>
            <a:ext cx="1301750" cy="1331913"/>
          </a:xfrm>
          <a:prstGeom prst="rect">
            <a:avLst/>
          </a:prstGeom>
          <a:noFill/>
        </p:spPr>
      </p:pic>
      <p:pic>
        <p:nvPicPr>
          <p:cNvPr id="19461" name="Picture 5" descr="D:\TEMP\mira inform\mira inform presentation\25-flas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724400"/>
            <a:ext cx="1530350" cy="1258887"/>
          </a:xfrm>
          <a:prstGeom prst="rect">
            <a:avLst/>
          </a:prstGeom>
          <a:noFill/>
        </p:spPr>
      </p:pic>
      <p:pic>
        <p:nvPicPr>
          <p:cNvPr id="19462" name="Picture 6" descr="D:\TEMP\mira inform\mira inform presentation\25-hourglas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724400"/>
            <a:ext cx="817563" cy="1335087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-76200" y="1752600"/>
            <a:ext cx="2209800" cy="1219200"/>
            <a:chOff x="-76200" y="1752600"/>
            <a:chExt cx="2209800" cy="12192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76200" y="1752600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freshly</a:t>
              </a:r>
            </a:p>
          </p:txBody>
        </p:sp>
        <p:sp>
          <p:nvSpPr>
            <p:cNvPr id="71" name="Title 1"/>
            <p:cNvSpPr txBox="1">
              <a:spLocks/>
            </p:cNvSpPr>
            <p:nvPr/>
          </p:nvSpPr>
          <p:spPr>
            <a:xfrm>
              <a:off x="-76200" y="2133600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investigated</a:t>
              </a:r>
            </a:p>
          </p:txBody>
        </p: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-76200" y="2514600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reports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" y="0"/>
            <a:ext cx="3505200" cy="762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OUR HISTORY</a:t>
            </a:r>
            <a:endParaRPr lang="en-US" dirty="0">
              <a:solidFill>
                <a:schemeClr val="bg1"/>
              </a:solidFill>
              <a:latin typeface="BebasNeueRegula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19" y="621268"/>
            <a:ext cx="243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Where we come from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225955" y="713637"/>
            <a:ext cx="220860" cy="180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 flipH="1">
            <a:off x="76200" y="76200"/>
            <a:ext cx="45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1026" name="Picture 2" descr="D:\TEMP\mira inform\mira inform images\3-build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81251"/>
            <a:ext cx="3390819" cy="417195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27" name="Picture 3" descr="D:\TEMP\mira inform\mira inform images\3-fla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1143000"/>
            <a:ext cx="1343308" cy="1295967"/>
          </a:xfrm>
          <a:prstGeom prst="rect">
            <a:avLst/>
          </a:prstGeom>
          <a:noFill/>
        </p:spPr>
      </p:pic>
      <p:grpSp>
        <p:nvGrpSpPr>
          <p:cNvPr id="77" name="Group 76"/>
          <p:cNvGrpSpPr/>
          <p:nvPr/>
        </p:nvGrpSpPr>
        <p:grpSpPr>
          <a:xfrm>
            <a:off x="4800600" y="467380"/>
            <a:ext cx="3505200" cy="1056620"/>
            <a:chOff x="4800600" y="467380"/>
            <a:chExt cx="3505200" cy="105662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4800600" y="762000"/>
              <a:ext cx="3505200" cy="762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mumbai</a:t>
              </a:r>
              <a:endPara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NeueRegular" pitchFamily="34" charset="0"/>
                <a:ea typeface="+mj-ea"/>
                <a:cs typeface="+mj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7685" y="467380"/>
              <a:ext cx="2431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BebasNeueRegular" pitchFamily="34" charset="0"/>
                </a:rPr>
                <a:t>Head office</a:t>
              </a:r>
              <a:endParaRPr lang="en-US" sz="28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36979" y="1447006"/>
            <a:ext cx="155448" cy="442754"/>
            <a:chOff x="6436979" y="1447006"/>
            <a:chExt cx="155448" cy="442754"/>
          </a:xfrm>
        </p:grpSpPr>
        <p:sp>
          <p:nvSpPr>
            <p:cNvPr id="12" name="Oval 11"/>
            <p:cNvSpPr/>
            <p:nvPr/>
          </p:nvSpPr>
          <p:spPr>
            <a:xfrm>
              <a:off x="6436979" y="144700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6200000" flipH="1">
              <a:off x="6331823" y="1706086"/>
              <a:ext cx="36576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rot="10800000">
            <a:off x="5029200" y="1868424"/>
            <a:ext cx="2971006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4988052" y="1791096"/>
            <a:ext cx="155448" cy="571104"/>
            <a:chOff x="4988052" y="1791096"/>
            <a:chExt cx="155448" cy="571104"/>
          </a:xfrm>
        </p:grpSpPr>
        <p:sp>
          <p:nvSpPr>
            <p:cNvPr id="17" name="Oval 16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6200000" flipH="1">
              <a:off x="4838700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959852" y="1791096"/>
            <a:ext cx="155448" cy="571104"/>
            <a:chOff x="7959852" y="1791096"/>
            <a:chExt cx="155448" cy="571104"/>
          </a:xfrm>
        </p:grpSpPr>
        <p:sp>
          <p:nvSpPr>
            <p:cNvPr id="18" name="Oval 17"/>
            <p:cNvSpPr/>
            <p:nvPr/>
          </p:nvSpPr>
          <p:spPr>
            <a:xfrm>
              <a:off x="79598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6200000" flipH="1">
              <a:off x="7810500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79613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272915" y="2286000"/>
            <a:ext cx="3505200" cy="1056620"/>
            <a:chOff x="3272915" y="2286000"/>
            <a:chExt cx="3505200" cy="105662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3272915" y="2580620"/>
              <a:ext cx="3505200" cy="762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national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0000" y="2286000"/>
              <a:ext cx="2431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BebasNeueRegular" pitchFamily="34" charset="0"/>
                </a:rPr>
                <a:t>Our presence</a:t>
              </a:r>
              <a:endParaRPr lang="en-US" sz="28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863527" y="2286000"/>
            <a:ext cx="2431030" cy="1056620"/>
            <a:chOff x="6863527" y="2286000"/>
            <a:chExt cx="2431030" cy="1056620"/>
          </a:xfrm>
        </p:grpSpPr>
        <p:sp>
          <p:nvSpPr>
            <p:cNvPr id="25" name="Title 1"/>
            <p:cNvSpPr txBox="1">
              <a:spLocks/>
            </p:cNvSpPr>
            <p:nvPr/>
          </p:nvSpPr>
          <p:spPr>
            <a:xfrm>
              <a:off x="6936042" y="2580620"/>
              <a:ext cx="2286000" cy="762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global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63527" y="2286000"/>
              <a:ext cx="24310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BebasNeueRegular" pitchFamily="34" charset="0"/>
                </a:rPr>
                <a:t>Our presence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53000" y="3276600"/>
            <a:ext cx="1808838" cy="614065"/>
            <a:chOff x="5028470" y="3276600"/>
            <a:chExt cx="1808838" cy="614065"/>
          </a:xfrm>
        </p:grpSpPr>
        <p:grpSp>
          <p:nvGrpSpPr>
            <p:cNvPr id="36" name="Group 35"/>
            <p:cNvGrpSpPr/>
            <p:nvPr/>
          </p:nvGrpSpPr>
          <p:grpSpPr>
            <a:xfrm>
              <a:off x="5028470" y="3276600"/>
              <a:ext cx="534130" cy="457200"/>
              <a:chOff x="5028470" y="3352800"/>
              <a:chExt cx="534130" cy="457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4923314" y="3534886"/>
                <a:ext cx="36576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5562600" y="3429000"/>
              <a:ext cx="1274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chemeClr val="bg1"/>
                  </a:solidFill>
                  <a:latin typeface="BebasNeueRegular" pitchFamily="34" charset="0"/>
                </a:rPr>
                <a:t>bangalore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53730" y="3657600"/>
            <a:ext cx="1528313" cy="614065"/>
            <a:chOff x="5028470" y="3276600"/>
            <a:chExt cx="1528313" cy="614065"/>
          </a:xfrm>
        </p:grpSpPr>
        <p:grpSp>
          <p:nvGrpSpPr>
            <p:cNvPr id="41" name="Group 35"/>
            <p:cNvGrpSpPr/>
            <p:nvPr/>
          </p:nvGrpSpPr>
          <p:grpSpPr>
            <a:xfrm>
              <a:off x="5028470" y="3276600"/>
              <a:ext cx="534130" cy="457200"/>
              <a:chOff x="5028470" y="3352800"/>
              <a:chExt cx="534130" cy="4572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4923314" y="3534886"/>
                <a:ext cx="36576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5562600" y="3429000"/>
              <a:ext cx="994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chemeClr val="bg1"/>
                  </a:solidFill>
                  <a:latin typeface="BebasNeueRegular" pitchFamily="34" charset="0"/>
                </a:rPr>
                <a:t>chennai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53730" y="4038600"/>
            <a:ext cx="1901812" cy="614065"/>
            <a:chOff x="5028470" y="3276600"/>
            <a:chExt cx="1901812" cy="614065"/>
          </a:xfrm>
        </p:grpSpPr>
        <p:grpSp>
          <p:nvGrpSpPr>
            <p:cNvPr id="47" name="Group 35"/>
            <p:cNvGrpSpPr/>
            <p:nvPr/>
          </p:nvGrpSpPr>
          <p:grpSpPr>
            <a:xfrm>
              <a:off x="5028470" y="3276600"/>
              <a:ext cx="534130" cy="457200"/>
              <a:chOff x="5028470" y="3352800"/>
              <a:chExt cx="534130" cy="4572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4923314" y="3534886"/>
                <a:ext cx="36576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5562600" y="3429000"/>
              <a:ext cx="1367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chemeClr val="bg1"/>
                  </a:solidFill>
                  <a:latin typeface="BebasNeueRegular" pitchFamily="34" charset="0"/>
                </a:rPr>
                <a:t>coimbatore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54460" y="4419600"/>
            <a:ext cx="1880974" cy="614065"/>
            <a:chOff x="5028470" y="3276600"/>
            <a:chExt cx="1880974" cy="614065"/>
          </a:xfrm>
        </p:grpSpPr>
        <p:grpSp>
          <p:nvGrpSpPr>
            <p:cNvPr id="53" name="Group 35"/>
            <p:cNvGrpSpPr/>
            <p:nvPr/>
          </p:nvGrpSpPr>
          <p:grpSpPr>
            <a:xfrm>
              <a:off x="5028470" y="3276600"/>
              <a:ext cx="534130" cy="457200"/>
              <a:chOff x="5028470" y="3352800"/>
              <a:chExt cx="534130" cy="4572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4923314" y="3534886"/>
                <a:ext cx="36576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5562600" y="3429000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chemeClr val="bg1"/>
                  </a:solidFill>
                  <a:latin typeface="BebasNeueRegular" pitchFamily="34" charset="0"/>
                </a:rPr>
                <a:t>ahmedabad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53730" y="4800600"/>
            <a:ext cx="1717467" cy="614065"/>
            <a:chOff x="5028470" y="3276600"/>
            <a:chExt cx="1717467" cy="614065"/>
          </a:xfrm>
        </p:grpSpPr>
        <p:grpSp>
          <p:nvGrpSpPr>
            <p:cNvPr id="59" name="Group 35"/>
            <p:cNvGrpSpPr/>
            <p:nvPr/>
          </p:nvGrpSpPr>
          <p:grpSpPr>
            <a:xfrm>
              <a:off x="5028470" y="3276600"/>
              <a:ext cx="534130" cy="457200"/>
              <a:chOff x="5028470" y="3352800"/>
              <a:chExt cx="534130" cy="4572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4923314" y="3534886"/>
                <a:ext cx="36576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5562600" y="3429000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schemeClr val="bg1"/>
                  </a:solidFill>
                  <a:latin typeface="BebasNeueRegular" pitchFamily="34" charset="0"/>
                </a:rPr>
                <a:t>New </a:t>
              </a:r>
              <a:r>
                <a:rPr lang="en-US" sz="2400" dirty="0" err="1" smtClean="0">
                  <a:solidFill>
                    <a:schemeClr val="bg1"/>
                  </a:solidFill>
                  <a:latin typeface="BebasNeueRegular" pitchFamily="34" charset="0"/>
                </a:rPr>
                <a:t>delhi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54460" y="5181600"/>
            <a:ext cx="1557167" cy="614065"/>
            <a:chOff x="5028470" y="3276600"/>
            <a:chExt cx="1557167" cy="614065"/>
          </a:xfrm>
        </p:grpSpPr>
        <p:grpSp>
          <p:nvGrpSpPr>
            <p:cNvPr id="65" name="Group 35"/>
            <p:cNvGrpSpPr/>
            <p:nvPr/>
          </p:nvGrpSpPr>
          <p:grpSpPr>
            <a:xfrm>
              <a:off x="5028470" y="3276600"/>
              <a:ext cx="534130" cy="457200"/>
              <a:chOff x="5028470" y="3352800"/>
              <a:chExt cx="534130" cy="4572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4923314" y="3534886"/>
                <a:ext cx="36576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5562600" y="342900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chemeClr val="bg1"/>
                  </a:solidFill>
                  <a:latin typeface="BebasNeueRegular" pitchFamily="34" charset="0"/>
                </a:rPr>
                <a:t>kolkata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954460" y="5562600"/>
            <a:ext cx="1834486" cy="614065"/>
            <a:chOff x="5028470" y="3276600"/>
            <a:chExt cx="1834486" cy="614065"/>
          </a:xfrm>
        </p:grpSpPr>
        <p:grpSp>
          <p:nvGrpSpPr>
            <p:cNvPr id="71" name="Group 35"/>
            <p:cNvGrpSpPr/>
            <p:nvPr/>
          </p:nvGrpSpPr>
          <p:grpSpPr>
            <a:xfrm>
              <a:off x="5028470" y="3276600"/>
              <a:ext cx="534130" cy="457200"/>
              <a:chOff x="5028470" y="3352800"/>
              <a:chExt cx="534130" cy="4572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4923314" y="3534886"/>
                <a:ext cx="36576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5562600" y="3429000"/>
              <a:ext cx="1300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chemeClr val="bg1"/>
                  </a:solidFill>
                  <a:latin typeface="BebasNeueRegular" pitchFamily="34" charset="0"/>
                </a:rPr>
                <a:t>hyderabad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001318" y="3276600"/>
            <a:ext cx="155448" cy="457200"/>
            <a:chOff x="8001318" y="3276600"/>
            <a:chExt cx="155448" cy="457200"/>
          </a:xfrm>
        </p:grpSpPr>
        <p:cxnSp>
          <p:nvCxnSpPr>
            <p:cNvPr id="85" name="Straight Connector 84"/>
            <p:cNvCxnSpPr/>
            <p:nvPr/>
          </p:nvCxnSpPr>
          <p:spPr>
            <a:xfrm rot="16200000" flipH="1">
              <a:off x="7896162" y="3458686"/>
              <a:ext cx="36576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8001318" y="3578352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35276" y="3729335"/>
            <a:ext cx="1287532" cy="995065"/>
            <a:chOff x="7435276" y="3729335"/>
            <a:chExt cx="1287532" cy="995065"/>
          </a:xfrm>
        </p:grpSpPr>
        <p:sp>
          <p:nvSpPr>
            <p:cNvPr id="84" name="TextBox 83"/>
            <p:cNvSpPr txBox="1"/>
            <p:nvPr/>
          </p:nvSpPr>
          <p:spPr>
            <a:xfrm>
              <a:off x="7435276" y="3729335"/>
              <a:ext cx="12875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4400" dirty="0" smtClean="0">
                  <a:solidFill>
                    <a:schemeClr val="bg1"/>
                  </a:solidFill>
                  <a:latin typeface="BebasNeueRegular" pitchFamily="34" charset="0"/>
                </a:rPr>
                <a:t>Tokyo</a:t>
              </a:r>
              <a:endParaRPr lang="en-US" sz="2400" dirty="0" smtClean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698970" y="4262735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BebasNeueRegular" pitchFamily="34" charset="0"/>
                </a:rPr>
                <a:t>japan</a:t>
              </a:r>
              <a:endParaRPr lang="en-US" dirty="0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3733800" y="656338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basNeueRegular" pitchFamily="34" charset="0"/>
              </a:rPr>
              <a:t>Business partners in over 190 countries</a:t>
            </a:r>
            <a:endParaRPr lang="en-US" sz="28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4953000" y="5943600"/>
            <a:ext cx="1491443" cy="614065"/>
            <a:chOff x="5028470" y="3276600"/>
            <a:chExt cx="1491443" cy="614065"/>
          </a:xfrm>
        </p:grpSpPr>
        <p:grpSp>
          <p:nvGrpSpPr>
            <p:cNvPr id="96" name="Group 35"/>
            <p:cNvGrpSpPr/>
            <p:nvPr/>
          </p:nvGrpSpPr>
          <p:grpSpPr>
            <a:xfrm>
              <a:off x="5028470" y="3276600"/>
              <a:ext cx="534130" cy="457200"/>
              <a:chOff x="5028470" y="3352800"/>
              <a:chExt cx="534130" cy="4572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4923314" y="3534886"/>
                <a:ext cx="36576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5562600" y="3429000"/>
              <a:ext cx="957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err="1" smtClean="0">
                  <a:solidFill>
                    <a:schemeClr val="bg1"/>
                  </a:solidFill>
                  <a:latin typeface="BebasNeueRegular" pitchFamily="34" charset="0"/>
                </a:rPr>
                <a:t>tirupur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2857500"/>
            <a:ext cx="43434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BebasNeueRegular" pitchFamily="34" charset="0"/>
              </a:rPr>
              <a:t>Our firsts</a:t>
            </a:r>
            <a:endParaRPr lang="en-US" sz="8000" dirty="0">
              <a:solidFill>
                <a:schemeClr val="bg1"/>
              </a:solidFill>
              <a:latin typeface="BebasNeueRegular" pitchFamily="34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868877" y="3810000"/>
            <a:ext cx="5406247" cy="584775"/>
            <a:chOff x="2667000" y="3810000"/>
            <a:chExt cx="5406247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3007437" y="3810000"/>
              <a:ext cx="50658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BebasNeueRegular" pitchFamily="34" charset="0"/>
                </a:rPr>
                <a:t>a lot of firsts that we are proud of</a:t>
              </a:r>
              <a:endParaRPr lang="en-US" sz="3200" dirty="0"/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2645228" y="3949987"/>
              <a:ext cx="348343" cy="3048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7" name="Picture 6" descr="D:\TEMP\mira inform\mira inform presentation\25-hourg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019" y="1235443"/>
            <a:ext cx="969963" cy="1583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810000" cy="7620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BebasNeueRegular" pitchFamily="34" charset="0"/>
              </a:rPr>
              <a:t>Our firsts</a:t>
            </a:r>
            <a:endParaRPr lang="en-US" sz="5400" dirty="0">
              <a:solidFill>
                <a:schemeClr val="bg1"/>
              </a:solidFill>
              <a:latin typeface="BebasNeueRegula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A lot of firsts we are proud of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256436" y="713637"/>
            <a:ext cx="220860" cy="180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 flipH="1">
            <a:off x="106681" y="76200"/>
            <a:ext cx="45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40" name="Picture 2" descr="D:\TEMP\mira inform\mira inform presentation\5-platfo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6" y="5640543"/>
            <a:ext cx="9041128" cy="684058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3200400" y="1905000"/>
            <a:ext cx="2819400" cy="2552304"/>
            <a:chOff x="3200400" y="2248296"/>
            <a:chExt cx="2819400" cy="2552304"/>
          </a:xfrm>
        </p:grpSpPr>
        <p:grpSp>
          <p:nvGrpSpPr>
            <p:cNvPr id="46" name="Group 69"/>
            <p:cNvGrpSpPr/>
            <p:nvPr/>
          </p:nvGrpSpPr>
          <p:grpSpPr>
            <a:xfrm>
              <a:off x="4532376" y="4229496"/>
              <a:ext cx="155448" cy="571104"/>
              <a:chOff x="4988052" y="1791096"/>
              <a:chExt cx="155448" cy="57110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988052" y="17910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4837176" y="2056606"/>
                <a:ext cx="45720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4989576" y="2209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200400" y="2248296"/>
              <a:ext cx="2819400" cy="1981200"/>
              <a:chOff x="3200400" y="1905000"/>
              <a:chExt cx="2819400" cy="1981200"/>
            </a:xfrm>
          </p:grpSpPr>
          <p:sp>
            <p:nvSpPr>
              <p:cNvPr id="50" name="Title 1"/>
              <p:cNvSpPr txBox="1">
                <a:spLocks/>
              </p:cNvSpPr>
              <p:nvPr/>
            </p:nvSpPr>
            <p:spPr>
              <a:xfrm>
                <a:off x="3657600" y="1905000"/>
                <a:ext cx="19050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design</a:t>
                </a:r>
              </a:p>
            </p:txBody>
          </p:sp>
          <p:sp>
            <p:nvSpPr>
              <p:cNvPr id="51" name="Title 1"/>
              <p:cNvSpPr txBox="1">
                <a:spLocks/>
              </p:cNvSpPr>
              <p:nvPr/>
            </p:nvSpPr>
            <p:spPr>
              <a:xfrm>
                <a:off x="3200400" y="2286000"/>
                <a:ext cx="28194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Self explanatory</a:t>
                </a:r>
              </a:p>
            </p:txBody>
          </p:sp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3200400" y="2667000"/>
                <a:ext cx="28194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and simple</a:t>
                </a:r>
              </a:p>
            </p:txBody>
          </p:sp>
          <p:sp>
            <p:nvSpPr>
              <p:cNvPr id="53" name="Title 1"/>
              <p:cNvSpPr txBox="1">
                <a:spLocks/>
              </p:cNvSpPr>
              <p:nvPr/>
            </p:nvSpPr>
            <p:spPr>
              <a:xfrm>
                <a:off x="3467100" y="30480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Credit report</a:t>
                </a:r>
              </a:p>
            </p:txBody>
          </p:sp>
          <p:sp>
            <p:nvSpPr>
              <p:cNvPr id="54" name="Title 1"/>
              <p:cNvSpPr txBox="1">
                <a:spLocks/>
              </p:cNvSpPr>
              <p:nvPr/>
            </p:nvSpPr>
            <p:spPr>
              <a:xfrm>
                <a:off x="3505200" y="34290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format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90500" y="990600"/>
            <a:ext cx="2819400" cy="3352008"/>
            <a:chOff x="190500" y="1791096"/>
            <a:chExt cx="2819400" cy="3352008"/>
          </a:xfrm>
        </p:grpSpPr>
        <p:grpSp>
          <p:nvGrpSpPr>
            <p:cNvPr id="3" name="Group 69"/>
            <p:cNvGrpSpPr/>
            <p:nvPr/>
          </p:nvGrpSpPr>
          <p:grpSpPr>
            <a:xfrm>
              <a:off x="1522476" y="4572000"/>
              <a:ext cx="155448" cy="571104"/>
              <a:chOff x="4988052" y="1791096"/>
              <a:chExt cx="155448" cy="57110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988052" y="17910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4837176" y="2056606"/>
                <a:ext cx="45720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4989576" y="2209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90500" y="1791096"/>
              <a:ext cx="2819400" cy="2743200"/>
              <a:chOff x="0" y="1447800"/>
              <a:chExt cx="2819400" cy="2743200"/>
            </a:xfrm>
          </p:grpSpPr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457200" y="1447800"/>
                <a:ext cx="19050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Joint stock</a:t>
                </a:r>
              </a:p>
            </p:txBody>
          </p:sp>
          <p:sp>
            <p:nvSpPr>
              <p:cNvPr id="71" name="Title 1"/>
              <p:cNvSpPr txBox="1">
                <a:spLocks/>
              </p:cNvSpPr>
              <p:nvPr/>
            </p:nvSpPr>
            <p:spPr>
              <a:xfrm>
                <a:off x="304800" y="18288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Company to</a:t>
                </a: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>
                <a:off x="0" y="2209800"/>
                <a:ext cx="28194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Incorporate in </a:t>
                </a:r>
              </a:p>
            </p:txBody>
          </p:sp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304800" y="25908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India based</a:t>
                </a:r>
              </a:p>
            </p:txBody>
          </p:sp>
          <p:sp>
            <p:nvSpPr>
              <p:cNvPr id="32" name="Title 1"/>
              <p:cNvSpPr txBox="1">
                <a:spLocks/>
              </p:cNvSpPr>
              <p:nvPr/>
            </p:nvSpPr>
            <p:spPr>
              <a:xfrm>
                <a:off x="304800" y="29718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On moa from</a:t>
                </a:r>
              </a:p>
            </p:txBody>
          </p:sp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304800" y="33528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A British</a:t>
                </a:r>
              </a:p>
            </p:txBody>
          </p:sp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304800" y="37338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company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134100" y="914400"/>
            <a:ext cx="2819400" cy="3009504"/>
            <a:chOff x="6134100" y="2019696"/>
            <a:chExt cx="2819400" cy="3009504"/>
          </a:xfrm>
        </p:grpSpPr>
        <p:grpSp>
          <p:nvGrpSpPr>
            <p:cNvPr id="57" name="Group 69"/>
            <p:cNvGrpSpPr/>
            <p:nvPr/>
          </p:nvGrpSpPr>
          <p:grpSpPr>
            <a:xfrm>
              <a:off x="7466076" y="4458096"/>
              <a:ext cx="155448" cy="571104"/>
              <a:chOff x="4988052" y="1791096"/>
              <a:chExt cx="155448" cy="571104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988052" y="17910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4837176" y="2056606"/>
                <a:ext cx="45720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4989576" y="2209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134100" y="2019696"/>
              <a:ext cx="2819400" cy="2362200"/>
              <a:chOff x="5943600" y="990600"/>
              <a:chExt cx="2819400" cy="2362200"/>
            </a:xfrm>
          </p:grpSpPr>
          <p:sp>
            <p:nvSpPr>
              <p:cNvPr id="61" name="Title 1"/>
              <p:cNvSpPr txBox="1">
                <a:spLocks/>
              </p:cNvSpPr>
              <p:nvPr/>
            </p:nvSpPr>
            <p:spPr>
              <a:xfrm>
                <a:off x="6400800" y="990600"/>
                <a:ext cx="19050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spc="-100" dirty="0" smtClean="0">
                    <a:solidFill>
                      <a:schemeClr val="bg1"/>
                    </a:solidFill>
                    <a:latin typeface="BebasNeueRegular" pitchFamily="34" charset="0"/>
                    <a:ea typeface="+mj-ea"/>
                    <a:cs typeface="+mj-cs"/>
                  </a:rPr>
                  <a:t>To become</a:t>
                </a:r>
                <a:endPara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62" name="Title 1"/>
              <p:cNvSpPr txBox="1">
                <a:spLocks/>
              </p:cNvSpPr>
              <p:nvPr/>
            </p:nvSpPr>
            <p:spPr>
              <a:xfrm>
                <a:off x="5943600" y="1371600"/>
                <a:ext cx="28194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An Indian</a:t>
                </a:r>
              </a:p>
            </p:txBody>
          </p:sp>
          <p:sp>
            <p:nvSpPr>
              <p:cNvPr id="63" name="Title 1"/>
              <p:cNvSpPr txBox="1">
                <a:spLocks/>
              </p:cNvSpPr>
              <p:nvPr/>
            </p:nvSpPr>
            <p:spPr>
              <a:xfrm>
                <a:off x="5943600" y="1752600"/>
                <a:ext cx="28194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multinational</a:t>
                </a:r>
              </a:p>
            </p:txBody>
          </p:sp>
          <p:sp>
            <p:nvSpPr>
              <p:cNvPr id="64" name="Title 1"/>
              <p:cNvSpPr txBox="1">
                <a:spLocks/>
              </p:cNvSpPr>
              <p:nvPr/>
            </p:nvSpPr>
            <p:spPr>
              <a:xfrm>
                <a:off x="6248400" y="21336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In credit</a:t>
                </a:r>
              </a:p>
            </p:txBody>
          </p:sp>
          <p:sp>
            <p:nvSpPr>
              <p:cNvPr id="65" name="Title 1"/>
              <p:cNvSpPr txBox="1">
                <a:spLocks/>
              </p:cNvSpPr>
              <p:nvPr/>
            </p:nvSpPr>
            <p:spPr>
              <a:xfrm>
                <a:off x="6248400" y="25146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management</a:t>
                </a:r>
              </a:p>
            </p:txBody>
          </p:sp>
          <p:sp>
            <p:nvSpPr>
              <p:cNvPr id="66" name="Title 1"/>
              <p:cNvSpPr txBox="1">
                <a:spLocks/>
              </p:cNvSpPr>
              <p:nvPr/>
            </p:nvSpPr>
            <p:spPr>
              <a:xfrm>
                <a:off x="6248400" y="28956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services</a:t>
                </a:r>
              </a:p>
            </p:txBody>
          </p:sp>
        </p:grpSp>
      </p:grpSp>
      <p:pic>
        <p:nvPicPr>
          <p:cNvPr id="1026" name="Picture 2" descr="C:\Users\rohan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71600" y="4419601"/>
            <a:ext cx="418936" cy="1600200"/>
          </a:xfrm>
          <a:prstGeom prst="rect">
            <a:avLst/>
          </a:prstGeom>
          <a:noFill/>
        </p:spPr>
      </p:pic>
      <p:pic>
        <p:nvPicPr>
          <p:cNvPr id="44" name="Picture 4" descr="D:\TEMP\mira inform\mira inform presentation\5-repo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648200"/>
            <a:ext cx="1091987" cy="1276349"/>
          </a:xfrm>
          <a:prstGeom prst="rect">
            <a:avLst/>
          </a:prstGeom>
          <a:noFill/>
        </p:spPr>
      </p:pic>
      <p:pic>
        <p:nvPicPr>
          <p:cNvPr id="45" name="Picture 2" descr="D:\TEMP\mira inform\mira inform presentation\6-bld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2788" y="3992562"/>
            <a:ext cx="938212" cy="187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810000" cy="7620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BebasNeueRegular" pitchFamily="34" charset="0"/>
              </a:rPr>
              <a:t>Our firsts</a:t>
            </a:r>
            <a:endParaRPr lang="en-US" sz="5400" dirty="0">
              <a:solidFill>
                <a:schemeClr val="bg1"/>
              </a:solidFill>
              <a:latin typeface="BebasNeueRegula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A lot of firsts we are proud of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256436" y="713637"/>
            <a:ext cx="220860" cy="180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 flipH="1">
            <a:off x="106681" y="76200"/>
            <a:ext cx="45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40" name="Picture 2" descr="D:\TEMP\mira inform\mira inform presentation\5-platfo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6" y="5640543"/>
            <a:ext cx="9041128" cy="684058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304800" y="1143000"/>
            <a:ext cx="5181600" cy="3161904"/>
            <a:chOff x="304800" y="1752600"/>
            <a:chExt cx="5181600" cy="3161904"/>
          </a:xfrm>
        </p:grpSpPr>
        <p:grpSp>
          <p:nvGrpSpPr>
            <p:cNvPr id="3" name="Group 69"/>
            <p:cNvGrpSpPr/>
            <p:nvPr/>
          </p:nvGrpSpPr>
          <p:grpSpPr>
            <a:xfrm>
              <a:off x="2551176" y="4343400"/>
              <a:ext cx="155448" cy="571104"/>
              <a:chOff x="4988052" y="1791096"/>
              <a:chExt cx="155448" cy="57110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988052" y="17910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4837176" y="2056606"/>
                <a:ext cx="45720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4989576" y="2209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04800" y="1752600"/>
              <a:ext cx="5181600" cy="2362200"/>
              <a:chOff x="304800" y="1752600"/>
              <a:chExt cx="5181600" cy="2362200"/>
            </a:xfrm>
          </p:grpSpPr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1676400" y="1752600"/>
                <a:ext cx="19050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Indian</a:t>
                </a:r>
              </a:p>
            </p:txBody>
          </p:sp>
          <p:sp>
            <p:nvSpPr>
              <p:cNvPr id="71" name="Title 1"/>
              <p:cNvSpPr txBox="1">
                <a:spLocks/>
              </p:cNvSpPr>
              <p:nvPr/>
            </p:nvSpPr>
            <p:spPr>
              <a:xfrm>
                <a:off x="304800" y="2133600"/>
                <a:ext cx="51816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Business Information Company </a:t>
                </a: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to</a:t>
                </a:r>
              </a:p>
            </p:txBody>
          </p:sp>
          <p:sp>
            <p:nvSpPr>
              <p:cNvPr id="30" name="Title 1"/>
              <p:cNvSpPr txBox="1">
                <a:spLocks/>
              </p:cNvSpPr>
              <p:nvPr/>
            </p:nvSpPr>
            <p:spPr>
              <a:xfrm>
                <a:off x="1219200" y="2514600"/>
                <a:ext cx="28194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Cross service</a:t>
                </a:r>
              </a:p>
            </p:txBody>
          </p:sp>
          <p:sp>
            <p:nvSpPr>
              <p:cNvPr id="32" name="Title 1"/>
              <p:cNvSpPr txBox="1">
                <a:spLocks/>
              </p:cNvSpPr>
              <p:nvPr/>
            </p:nvSpPr>
            <p:spPr>
              <a:xfrm>
                <a:off x="1524000" y="28956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Revenue of</a:t>
                </a:r>
              </a:p>
            </p:txBody>
          </p:sp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1524000" y="32766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Rs 100</a:t>
                </a:r>
              </a:p>
            </p:txBody>
          </p:sp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1524000" y="36576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million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800600" y="1714896"/>
            <a:ext cx="2819400" cy="2552304"/>
            <a:chOff x="4419600" y="1828800"/>
            <a:chExt cx="2819400" cy="2552304"/>
          </a:xfrm>
        </p:grpSpPr>
        <p:grpSp>
          <p:nvGrpSpPr>
            <p:cNvPr id="6" name="Group 69"/>
            <p:cNvGrpSpPr/>
            <p:nvPr/>
          </p:nvGrpSpPr>
          <p:grpSpPr>
            <a:xfrm>
              <a:off x="5751576" y="3810000"/>
              <a:ext cx="155448" cy="571104"/>
              <a:chOff x="4988052" y="1791096"/>
              <a:chExt cx="155448" cy="57110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988052" y="1791096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4837176" y="2056606"/>
                <a:ext cx="457200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4989576" y="2209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419600" y="1828800"/>
              <a:ext cx="2819400" cy="1981200"/>
              <a:chOff x="4419600" y="1828800"/>
              <a:chExt cx="2819400" cy="1981200"/>
            </a:xfrm>
          </p:grpSpPr>
          <p:sp>
            <p:nvSpPr>
              <p:cNvPr id="50" name="Title 1"/>
              <p:cNvSpPr txBox="1">
                <a:spLocks/>
              </p:cNvSpPr>
              <p:nvPr/>
            </p:nvSpPr>
            <p:spPr>
              <a:xfrm>
                <a:off x="4876800" y="1828800"/>
                <a:ext cx="19050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receive</a:t>
                </a:r>
              </a:p>
            </p:txBody>
          </p:sp>
          <p:sp>
            <p:nvSpPr>
              <p:cNvPr id="51" name="Title 1"/>
              <p:cNvSpPr txBox="1">
                <a:spLocks/>
              </p:cNvSpPr>
              <p:nvPr/>
            </p:nvSpPr>
            <p:spPr>
              <a:xfrm>
                <a:off x="4419600" y="2209800"/>
                <a:ext cx="28194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European</a:t>
                </a:r>
              </a:p>
            </p:txBody>
          </p:sp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4419600" y="2590800"/>
                <a:ext cx="28194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spc="-100" dirty="0" smtClean="0">
                    <a:solidFill>
                      <a:schemeClr val="bg1"/>
                    </a:solidFill>
                    <a:latin typeface="BebasNeueRegular" pitchFamily="34" charset="0"/>
                    <a:ea typeface="+mj-ea"/>
                    <a:cs typeface="+mj-cs"/>
                  </a:rPr>
                  <a:t>Quality </a:t>
                </a:r>
                <a:endPara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53" name="Title 1"/>
              <p:cNvSpPr txBox="1">
                <a:spLocks/>
              </p:cNvSpPr>
              <p:nvPr/>
            </p:nvSpPr>
            <p:spPr>
              <a:xfrm>
                <a:off x="4724400" y="29718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Award from</a:t>
                </a:r>
              </a:p>
            </p:txBody>
          </p:sp>
          <p:sp>
            <p:nvSpPr>
              <p:cNvPr id="54" name="Title 1"/>
              <p:cNvSpPr txBox="1">
                <a:spLocks/>
              </p:cNvSpPr>
              <p:nvPr/>
            </p:nvSpPr>
            <p:spPr>
              <a:xfrm>
                <a:off x="4724400" y="3352800"/>
                <a:ext cx="2209800" cy="457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u="none" strike="noStrike" cap="none" spc="-10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Eba</a:t>
                </a:r>
                <a:r>
                  <a:rPr kumimoji="0" lang="en-US" sz="3600" u="none" strike="noStrike" cap="none" spc="-10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BebasNeueRegular" pitchFamily="34" charset="0"/>
                    <a:ea typeface="+mj-ea"/>
                    <a:cs typeface="+mj-cs"/>
                  </a:rPr>
                  <a:t>, oxford</a:t>
                </a:r>
              </a:p>
            </p:txBody>
          </p:sp>
        </p:grpSp>
      </p:grpSp>
      <p:pic>
        <p:nvPicPr>
          <p:cNvPr id="2050" name="Picture 2" descr="D:\TEMP\mira inform\misc\slid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1574800" cy="1574800"/>
          </a:xfrm>
          <a:prstGeom prst="rect">
            <a:avLst/>
          </a:prstGeom>
          <a:noFill/>
        </p:spPr>
      </p:pic>
      <p:pic>
        <p:nvPicPr>
          <p:cNvPr id="2051" name="Picture 3" descr="C:\Users\rohan\Desktop\Untitled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487931"/>
            <a:ext cx="1573951" cy="1379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857500"/>
            <a:ext cx="48768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BebasNeueRegular" pitchFamily="34" charset="0"/>
              </a:rPr>
              <a:t>Business info</a:t>
            </a:r>
            <a:endParaRPr lang="en-US" sz="8000" dirty="0">
              <a:solidFill>
                <a:schemeClr val="bg1"/>
              </a:solidFill>
              <a:latin typeface="BebasNeueRegular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67837" y="3810000"/>
            <a:ext cx="4808327" cy="584775"/>
            <a:chOff x="2667000" y="3810000"/>
            <a:chExt cx="4808327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3007437" y="3810000"/>
              <a:ext cx="44678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BebasNeueRegular" pitchFamily="34" charset="0"/>
                </a:rPr>
                <a:t>A little more about what we do</a:t>
              </a:r>
              <a:endParaRPr lang="en-US" sz="3200" dirty="0"/>
            </a:p>
          </p:txBody>
        </p:sp>
        <p:sp>
          <p:nvSpPr>
            <p:cNvPr id="5" name="Isosceles Triangle 4"/>
            <p:cNvSpPr/>
            <p:nvPr/>
          </p:nvSpPr>
          <p:spPr>
            <a:xfrm rot="5400000">
              <a:off x="2645228" y="3949987"/>
              <a:ext cx="348343" cy="3048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6" name="Picture 5" descr="2-clo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727" y="1379220"/>
            <a:ext cx="1304547" cy="130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810000" cy="7620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BebasNeueRegular" pitchFamily="34" charset="0"/>
              </a:rPr>
              <a:t>Business info</a:t>
            </a:r>
            <a:endParaRPr lang="en-US" sz="5400" dirty="0">
              <a:solidFill>
                <a:schemeClr val="bg1"/>
              </a:solidFill>
              <a:latin typeface="BebasNeueRegula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A little more about what we do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256436" y="713637"/>
            <a:ext cx="220860" cy="180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 flipH="1">
            <a:off x="106681" y="76200"/>
            <a:ext cx="45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1331976" y="3619896"/>
            <a:ext cx="155448" cy="571104"/>
            <a:chOff x="4988052" y="1791096"/>
            <a:chExt cx="155448" cy="571104"/>
          </a:xfrm>
        </p:grpSpPr>
        <p:sp>
          <p:nvSpPr>
            <p:cNvPr id="17" name="Oval 16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6200000" flipH="1">
              <a:off x="4837176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" y="2476896"/>
            <a:ext cx="2209800" cy="1219200"/>
            <a:chOff x="304800" y="2476896"/>
            <a:chExt cx="2209800" cy="12192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457200" y="2476896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National/</a:t>
              </a:r>
            </a:p>
          </p:txBody>
        </p:sp>
        <p:sp>
          <p:nvSpPr>
            <p:cNvPr id="71" name="Title 1"/>
            <p:cNvSpPr txBox="1">
              <a:spLocks/>
            </p:cNvSpPr>
            <p:nvPr/>
          </p:nvSpPr>
          <p:spPr>
            <a:xfrm>
              <a:off x="304800" y="2857896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international</a:t>
              </a: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685800" y="3238896"/>
              <a:ext cx="1447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banks</a:t>
              </a:r>
            </a:p>
          </p:txBody>
        </p:sp>
      </p:grpSp>
      <p:pic>
        <p:nvPicPr>
          <p:cNvPr id="40" name="Picture 2" descr="D:\TEMP\mira inform\mira inform presentation\5-platfo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7" y="5638801"/>
            <a:ext cx="9064147" cy="685800"/>
          </a:xfrm>
          <a:prstGeom prst="rect">
            <a:avLst/>
          </a:prstGeom>
          <a:noFill/>
        </p:spPr>
      </p:pic>
      <p:pic>
        <p:nvPicPr>
          <p:cNvPr id="41" name="Picture 3" descr="D:\TEMP\mira inform\mira inform presentation\5-pig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81" y="4495800"/>
            <a:ext cx="1544638" cy="1401762"/>
          </a:xfrm>
          <a:prstGeom prst="rect">
            <a:avLst/>
          </a:prstGeom>
          <a:noFill/>
        </p:spPr>
      </p:pic>
      <p:pic>
        <p:nvPicPr>
          <p:cNvPr id="1028" name="Picture 4" descr="D:\TEMP\mira inform\mira inform presentation\5-repo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495800"/>
            <a:ext cx="1222375" cy="1428750"/>
          </a:xfrm>
          <a:prstGeom prst="rect">
            <a:avLst/>
          </a:prstGeom>
          <a:noFill/>
        </p:spPr>
      </p:pic>
      <p:pic>
        <p:nvPicPr>
          <p:cNvPr id="1029" name="Picture 5" descr="D:\TEMP\mira inform\mira inform presentation\5-bank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3445" y="4419600"/>
            <a:ext cx="1497110" cy="1381125"/>
          </a:xfrm>
          <a:prstGeom prst="rect">
            <a:avLst/>
          </a:prstGeom>
          <a:noFill/>
        </p:spPr>
      </p:pic>
      <p:grpSp>
        <p:nvGrpSpPr>
          <p:cNvPr id="78" name="Group 77"/>
          <p:cNvGrpSpPr/>
          <p:nvPr/>
        </p:nvGrpSpPr>
        <p:grpSpPr>
          <a:xfrm>
            <a:off x="4418076" y="3619896"/>
            <a:ext cx="155448" cy="571104"/>
            <a:chOff x="4988052" y="1791096"/>
            <a:chExt cx="155448" cy="571104"/>
          </a:xfrm>
        </p:grpSpPr>
        <p:sp>
          <p:nvSpPr>
            <p:cNvPr id="79" name="Oval 78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6200000" flipH="1">
              <a:off x="4837176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0400" y="2476896"/>
            <a:ext cx="2590800" cy="1219200"/>
            <a:chOff x="3200400" y="2476896"/>
            <a:chExt cx="2590800" cy="1219200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>
              <a:off x="3543300" y="2476896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financial</a:t>
              </a:r>
            </a:p>
          </p:txBody>
        </p:sp>
        <p:sp>
          <p:nvSpPr>
            <p:cNvPr id="82" name="Title 1"/>
            <p:cNvSpPr txBox="1">
              <a:spLocks/>
            </p:cNvSpPr>
            <p:nvPr/>
          </p:nvSpPr>
          <p:spPr>
            <a:xfrm>
              <a:off x="3390900" y="2857896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Institutions &amp;</a:t>
              </a:r>
            </a:p>
          </p:txBody>
        </p:sp>
        <p:sp>
          <p:nvSpPr>
            <p:cNvPr id="83" name="Title 1"/>
            <p:cNvSpPr txBox="1">
              <a:spLocks/>
            </p:cNvSpPr>
            <p:nvPr/>
          </p:nvSpPr>
          <p:spPr>
            <a:xfrm>
              <a:off x="3200400" y="3238896"/>
              <a:ext cx="2590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Credit insurers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389876" y="3619896"/>
            <a:ext cx="155448" cy="571104"/>
            <a:chOff x="4988052" y="1791096"/>
            <a:chExt cx="155448" cy="571104"/>
          </a:xfrm>
        </p:grpSpPr>
        <p:sp>
          <p:nvSpPr>
            <p:cNvPr id="89" name="Oval 88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4837176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72200" y="2857896"/>
            <a:ext cx="2590800" cy="838200"/>
            <a:chOff x="6172200" y="2857896"/>
            <a:chExt cx="2590800" cy="838200"/>
          </a:xfrm>
        </p:grpSpPr>
        <p:sp>
          <p:nvSpPr>
            <p:cNvPr id="92" name="Title 1"/>
            <p:cNvSpPr txBox="1">
              <a:spLocks/>
            </p:cNvSpPr>
            <p:nvPr/>
          </p:nvSpPr>
          <p:spPr>
            <a:xfrm>
              <a:off x="6362700" y="2857896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factoring</a:t>
              </a:r>
            </a:p>
          </p:txBody>
        </p:sp>
        <p:sp>
          <p:nvSpPr>
            <p:cNvPr id="93" name="Title 1"/>
            <p:cNvSpPr txBox="1">
              <a:spLocks/>
            </p:cNvSpPr>
            <p:nvPr/>
          </p:nvSpPr>
          <p:spPr>
            <a:xfrm>
              <a:off x="6172200" y="3238896"/>
              <a:ext cx="2590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companies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828800" y="14478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spc="-100" dirty="0" smtClean="0">
                <a:solidFill>
                  <a:schemeClr val="bg1"/>
                </a:solidFill>
                <a:latin typeface="BebasNeueRegular" pitchFamily="34" charset="0"/>
              </a:rPr>
              <a:t>A few sectors we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810000" cy="7620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BebasNeueRegular" pitchFamily="34" charset="0"/>
              </a:rPr>
              <a:t>Business info</a:t>
            </a:r>
            <a:endParaRPr lang="en-US" sz="5400" dirty="0">
              <a:solidFill>
                <a:schemeClr val="bg1"/>
              </a:solidFill>
              <a:latin typeface="BebasNeueRegular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A little more about what we do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256436" y="713637"/>
            <a:ext cx="220860" cy="180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Rectangle 7"/>
          <p:cNvSpPr/>
          <p:nvPr/>
        </p:nvSpPr>
        <p:spPr>
          <a:xfrm flipH="1">
            <a:off x="106681" y="76200"/>
            <a:ext cx="45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grpSp>
        <p:nvGrpSpPr>
          <p:cNvPr id="3" name="Group 69"/>
          <p:cNvGrpSpPr/>
          <p:nvPr/>
        </p:nvGrpSpPr>
        <p:grpSpPr>
          <a:xfrm>
            <a:off x="1331976" y="3924696"/>
            <a:ext cx="155448" cy="571104"/>
            <a:chOff x="4988052" y="1791096"/>
            <a:chExt cx="155448" cy="571104"/>
          </a:xfrm>
        </p:grpSpPr>
        <p:sp>
          <p:nvSpPr>
            <p:cNvPr id="17" name="Oval 16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6200000" flipH="1">
              <a:off x="4837176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3094038"/>
            <a:ext cx="2209800" cy="838200"/>
            <a:chOff x="304800" y="3094038"/>
            <a:chExt cx="2209800" cy="8382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457200" y="3094038"/>
              <a:ext cx="1905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Exporters &amp;</a:t>
              </a:r>
            </a:p>
          </p:txBody>
        </p:sp>
        <p:sp>
          <p:nvSpPr>
            <p:cNvPr id="71" name="Title 1"/>
            <p:cNvSpPr txBox="1">
              <a:spLocks/>
            </p:cNvSpPr>
            <p:nvPr/>
          </p:nvSpPr>
          <p:spPr>
            <a:xfrm>
              <a:off x="304800" y="3475038"/>
              <a:ext cx="2209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importers</a:t>
              </a:r>
            </a:p>
          </p:txBody>
        </p:sp>
      </p:grpSp>
      <p:pic>
        <p:nvPicPr>
          <p:cNvPr id="40" name="Picture 2" descr="D:\TEMP\mira inform\mira inform presentation\5-platfo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6" y="5640543"/>
            <a:ext cx="9041128" cy="684058"/>
          </a:xfrm>
          <a:prstGeom prst="rect">
            <a:avLst/>
          </a:prstGeom>
          <a:noFill/>
        </p:spPr>
      </p:pic>
      <p:grpSp>
        <p:nvGrpSpPr>
          <p:cNvPr id="6" name="Group 77"/>
          <p:cNvGrpSpPr/>
          <p:nvPr/>
        </p:nvGrpSpPr>
        <p:grpSpPr>
          <a:xfrm>
            <a:off x="4418076" y="3345258"/>
            <a:ext cx="155448" cy="571104"/>
            <a:chOff x="4988052" y="1791096"/>
            <a:chExt cx="155448" cy="571104"/>
          </a:xfrm>
        </p:grpSpPr>
        <p:sp>
          <p:nvSpPr>
            <p:cNvPr id="79" name="Oval 78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6200000" flipH="1">
              <a:off x="4837176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itle 1"/>
          <p:cNvSpPr txBox="1">
            <a:spLocks/>
          </p:cNvSpPr>
          <p:nvPr/>
        </p:nvSpPr>
        <p:spPr>
          <a:xfrm>
            <a:off x="3200400" y="2964258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u="none" strike="noStrike" cap="none" spc="-10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NeueRegular" pitchFamily="34" charset="0"/>
                <a:ea typeface="+mj-ea"/>
                <a:cs typeface="+mj-cs"/>
              </a:rPr>
              <a:t>corporates</a:t>
            </a:r>
            <a:endParaRPr kumimoji="0" lang="en-US" sz="3600" u="none" strike="noStrike" cap="none" spc="-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NeueRegular" pitchFamily="34" charset="0"/>
              <a:ea typeface="+mj-ea"/>
              <a:cs typeface="+mj-cs"/>
            </a:endParaRPr>
          </a:p>
        </p:txBody>
      </p:sp>
      <p:grpSp>
        <p:nvGrpSpPr>
          <p:cNvPr id="9" name="Group 86"/>
          <p:cNvGrpSpPr/>
          <p:nvPr/>
        </p:nvGrpSpPr>
        <p:grpSpPr>
          <a:xfrm>
            <a:off x="7389876" y="3810000"/>
            <a:ext cx="155448" cy="571104"/>
            <a:chOff x="4988052" y="1791096"/>
            <a:chExt cx="155448" cy="571104"/>
          </a:xfrm>
        </p:grpSpPr>
        <p:sp>
          <p:nvSpPr>
            <p:cNvPr id="89" name="Oval 88"/>
            <p:cNvSpPr/>
            <p:nvPr/>
          </p:nvSpPr>
          <p:spPr>
            <a:xfrm>
              <a:off x="4988052" y="1791096"/>
              <a:ext cx="155448" cy="1554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4837176" y="2056606"/>
              <a:ext cx="4572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4989576" y="22098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72200" y="3048000"/>
            <a:ext cx="2590800" cy="838200"/>
            <a:chOff x="6172200" y="3048000"/>
            <a:chExt cx="2590800" cy="838200"/>
          </a:xfrm>
        </p:grpSpPr>
        <p:sp>
          <p:nvSpPr>
            <p:cNvPr id="92" name="Title 1"/>
            <p:cNvSpPr txBox="1">
              <a:spLocks/>
            </p:cNvSpPr>
            <p:nvPr/>
          </p:nvSpPr>
          <p:spPr>
            <a:xfrm>
              <a:off x="6305550" y="3048000"/>
              <a:ext cx="23241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Trade missions</a:t>
              </a:r>
            </a:p>
          </p:txBody>
        </p:sp>
        <p:sp>
          <p:nvSpPr>
            <p:cNvPr id="93" name="Title 1"/>
            <p:cNvSpPr txBox="1">
              <a:spLocks/>
            </p:cNvSpPr>
            <p:nvPr/>
          </p:nvSpPr>
          <p:spPr>
            <a:xfrm>
              <a:off x="6172200" y="3429000"/>
              <a:ext cx="25908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u="none" strike="noStrike" cap="none" spc="-10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ebasNeueRegular" pitchFamily="34" charset="0"/>
                  <a:ea typeface="+mj-ea"/>
                  <a:cs typeface="+mj-cs"/>
                </a:rPr>
                <a:t>&amp; embassies</a:t>
              </a:r>
            </a:p>
          </p:txBody>
        </p:sp>
      </p:grpSp>
      <p:pic>
        <p:nvPicPr>
          <p:cNvPr id="2050" name="Picture 2" descr="D:\TEMP\mira inform\mira inform presentation\6-bld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992562"/>
            <a:ext cx="938212" cy="1874838"/>
          </a:xfrm>
          <a:prstGeom prst="rect">
            <a:avLst/>
          </a:prstGeom>
          <a:noFill/>
        </p:spPr>
      </p:pic>
      <p:pic>
        <p:nvPicPr>
          <p:cNvPr id="2051" name="Picture 3" descr="D:\TEMP\mira inform\mira inform presentation\6-embass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95800"/>
            <a:ext cx="1239838" cy="1328738"/>
          </a:xfrm>
          <a:prstGeom prst="rect">
            <a:avLst/>
          </a:prstGeom>
          <a:noFill/>
        </p:spPr>
      </p:pic>
      <p:pic>
        <p:nvPicPr>
          <p:cNvPr id="2052" name="Picture 4" descr="D:\TEMP\mira inform\mira inform presentation\6-export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200"/>
            <a:ext cx="1871663" cy="1243013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828800" y="14478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spc="-100" dirty="0" smtClean="0">
                <a:solidFill>
                  <a:schemeClr val="bg1"/>
                </a:solidFill>
                <a:latin typeface="BebasNeueRegular" pitchFamily="34" charset="0"/>
              </a:rPr>
              <a:t>A few sectors we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EMP\mira inform\mira inform presentation\7-bld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319" y="1981200"/>
            <a:ext cx="2011363" cy="4025900"/>
          </a:xfrm>
          <a:prstGeom prst="rect">
            <a:avLst/>
          </a:prstGeom>
          <a:noFill/>
        </p:spPr>
      </p:pic>
      <p:pic>
        <p:nvPicPr>
          <p:cNvPr id="3075" name="Picture 3" descr="D:\TEMP\mira inform\mira inform presentation\7-bann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863" y="1600200"/>
            <a:ext cx="4486275" cy="987425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 rot="10800000">
            <a:off x="5029200" y="3464160"/>
            <a:ext cx="2971006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997952" y="3386831"/>
            <a:ext cx="155448" cy="155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rot="10800000">
            <a:off x="1067594" y="3464159"/>
            <a:ext cx="2971006" cy="7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990600" y="3386831"/>
            <a:ext cx="155448" cy="155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90600" y="3542279"/>
            <a:ext cx="1265420" cy="881786"/>
            <a:chOff x="5028470" y="3008879"/>
            <a:chExt cx="1265420" cy="881786"/>
          </a:xfrm>
        </p:grpSpPr>
        <p:grpSp>
          <p:nvGrpSpPr>
            <p:cNvPr id="54" name="Group 35"/>
            <p:cNvGrpSpPr/>
            <p:nvPr/>
          </p:nvGrpSpPr>
          <p:grpSpPr>
            <a:xfrm>
              <a:off x="5028470" y="3008879"/>
              <a:ext cx="534130" cy="724921"/>
              <a:chOff x="5028470" y="3085079"/>
              <a:chExt cx="534130" cy="724921"/>
            </a:xfrm>
          </p:grpSpPr>
          <p:cxnSp>
            <p:nvCxnSpPr>
              <p:cNvPr id="56" name="Straight Connector 55"/>
              <p:cNvCxnSpPr>
                <a:stCxn id="50" idx="4"/>
              </p:cNvCxnSpPr>
              <p:nvPr/>
            </p:nvCxnSpPr>
            <p:spPr>
              <a:xfrm rot="16200000" flipH="1">
                <a:off x="4789851" y="3401421"/>
                <a:ext cx="633480" cy="79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5562600" y="3429000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schemeClr val="bg1"/>
                  </a:solidFill>
                  <a:latin typeface="BebasNeueRegular" pitchFamily="34" charset="0"/>
                </a:rPr>
                <a:t>QUICK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91330" y="4111751"/>
            <a:ext cx="1674186" cy="993649"/>
            <a:chOff x="5028470" y="2897016"/>
            <a:chExt cx="1674186" cy="993649"/>
          </a:xfrm>
        </p:grpSpPr>
        <p:grpSp>
          <p:nvGrpSpPr>
            <p:cNvPr id="60" name="Group 35"/>
            <p:cNvGrpSpPr/>
            <p:nvPr/>
          </p:nvGrpSpPr>
          <p:grpSpPr>
            <a:xfrm>
              <a:off x="5028470" y="2897016"/>
              <a:ext cx="534130" cy="836784"/>
              <a:chOff x="5028470" y="2973216"/>
              <a:chExt cx="534130" cy="836784"/>
            </a:xfrm>
          </p:grpSpPr>
          <p:cxnSp>
            <p:nvCxnSpPr>
              <p:cNvPr id="62" name="Straight Connector 61"/>
              <p:cNvCxnSpPr>
                <a:stCxn id="57" idx="0"/>
              </p:cNvCxnSpPr>
              <p:nvPr/>
            </p:nvCxnSpPr>
            <p:spPr>
              <a:xfrm rot="16200000" flipH="1">
                <a:off x="4733554" y="3345126"/>
                <a:ext cx="745343" cy="15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5562600" y="3429000"/>
              <a:ext cx="1140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schemeClr val="bg1"/>
                  </a:solidFill>
                  <a:latin typeface="BebasNeueRegular" pitchFamily="34" charset="0"/>
                </a:rPr>
                <a:t>ACCURATE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91330" y="4793087"/>
            <a:ext cx="1586021" cy="998113"/>
            <a:chOff x="5028470" y="2892552"/>
            <a:chExt cx="1586021" cy="998113"/>
          </a:xfrm>
        </p:grpSpPr>
        <p:grpSp>
          <p:nvGrpSpPr>
            <p:cNvPr id="66" name="Group 35"/>
            <p:cNvGrpSpPr/>
            <p:nvPr/>
          </p:nvGrpSpPr>
          <p:grpSpPr>
            <a:xfrm>
              <a:off x="5028470" y="2892552"/>
              <a:ext cx="534130" cy="841248"/>
              <a:chOff x="5028470" y="2968752"/>
              <a:chExt cx="534130" cy="841248"/>
            </a:xfrm>
          </p:grpSpPr>
          <p:cxnSp>
            <p:nvCxnSpPr>
              <p:cNvPr id="68" name="Straight Connector 67"/>
              <p:cNvCxnSpPr>
                <a:stCxn id="63" idx="0"/>
              </p:cNvCxnSpPr>
              <p:nvPr/>
            </p:nvCxnSpPr>
            <p:spPr>
              <a:xfrm rot="16200000" flipH="1">
                <a:off x="4731687" y="3343259"/>
                <a:ext cx="749808" cy="79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562600" y="3429000"/>
              <a:ext cx="105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schemeClr val="bg1"/>
                  </a:solidFill>
                  <a:latin typeface="BebasNeueRegular" pitchFamily="34" charset="0"/>
                </a:rPr>
                <a:t>RELIABLE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850069" y="3542278"/>
            <a:ext cx="2303331" cy="1105922"/>
            <a:chOff x="5850069" y="3237478"/>
            <a:chExt cx="2303331" cy="1105922"/>
          </a:xfrm>
        </p:grpSpPr>
        <p:grpSp>
          <p:nvGrpSpPr>
            <p:cNvPr id="73" name="Group 35"/>
            <p:cNvGrpSpPr/>
            <p:nvPr/>
          </p:nvGrpSpPr>
          <p:grpSpPr>
            <a:xfrm flipH="1">
              <a:off x="7619270" y="3237478"/>
              <a:ext cx="534130" cy="1015609"/>
              <a:chOff x="5028470" y="3085078"/>
              <a:chExt cx="534130" cy="1015609"/>
            </a:xfrm>
          </p:grpSpPr>
          <p:cxnSp>
            <p:nvCxnSpPr>
              <p:cNvPr id="75" name="Straight Connector 74"/>
              <p:cNvCxnSpPr>
                <a:stCxn id="39" idx="4"/>
              </p:cNvCxnSpPr>
              <p:nvPr/>
            </p:nvCxnSpPr>
            <p:spPr>
              <a:xfrm rot="16200000" flipH="1">
                <a:off x="4598786" y="3592486"/>
                <a:ext cx="1015609" cy="79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5850069" y="3512403"/>
              <a:ext cx="17444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en-US" sz="2400" dirty="0" smtClean="0">
                  <a:solidFill>
                    <a:schemeClr val="bg1"/>
                  </a:solidFill>
                  <a:latin typeface="BebasNeueRegular" pitchFamily="34" charset="0"/>
                </a:rPr>
                <a:t>SOUND BUSINESS</a:t>
              </a:r>
            </a:p>
            <a:p>
              <a:pPr lvl="0" algn="r"/>
              <a:r>
                <a:rPr lang="en-US" sz="2400" dirty="0" smtClean="0">
                  <a:solidFill>
                    <a:schemeClr val="bg1"/>
                  </a:solidFill>
                  <a:latin typeface="BebasNeueRegular" pitchFamily="34" charset="0"/>
                </a:rPr>
                <a:t>DECESIONS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074488" y="4419603"/>
            <a:ext cx="2078182" cy="1211994"/>
            <a:chOff x="6074488" y="4043068"/>
            <a:chExt cx="2078182" cy="1211994"/>
          </a:xfrm>
        </p:grpSpPr>
        <p:grpSp>
          <p:nvGrpSpPr>
            <p:cNvPr id="82" name="Group 35"/>
            <p:cNvGrpSpPr/>
            <p:nvPr/>
          </p:nvGrpSpPr>
          <p:grpSpPr>
            <a:xfrm flipH="1">
              <a:off x="7618540" y="4043068"/>
              <a:ext cx="534130" cy="833732"/>
              <a:chOff x="5028470" y="2976268"/>
              <a:chExt cx="534130" cy="833732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4734317" y="3345890"/>
                <a:ext cx="742292" cy="3047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/>
            <p:cNvSpPr txBox="1"/>
            <p:nvPr/>
          </p:nvSpPr>
          <p:spPr>
            <a:xfrm>
              <a:off x="6074488" y="4424065"/>
              <a:ext cx="15200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en-US" sz="2400" dirty="0" smtClean="0">
                  <a:solidFill>
                    <a:schemeClr val="bg1"/>
                  </a:solidFill>
                  <a:latin typeface="BebasNeueRegular" pitchFamily="34" charset="0"/>
                </a:rPr>
                <a:t>REDUCING BAD</a:t>
              </a:r>
            </a:p>
            <a:p>
              <a:pPr lvl="0" algn="r"/>
              <a:r>
                <a:rPr lang="en-US" sz="2400" dirty="0" smtClean="0">
                  <a:solidFill>
                    <a:schemeClr val="bg1"/>
                  </a:solidFill>
                  <a:latin typeface="BebasNeueRegular" pitchFamily="34" charset="0"/>
                </a:rPr>
                <a:t>DEBTS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927079" y="5253334"/>
            <a:ext cx="2226321" cy="1292663"/>
            <a:chOff x="5927079" y="4928829"/>
            <a:chExt cx="2226321" cy="1292663"/>
          </a:xfrm>
        </p:grpSpPr>
        <p:grpSp>
          <p:nvGrpSpPr>
            <p:cNvPr id="94" name="Group 35"/>
            <p:cNvGrpSpPr/>
            <p:nvPr/>
          </p:nvGrpSpPr>
          <p:grpSpPr>
            <a:xfrm flipH="1">
              <a:off x="7619270" y="4928829"/>
              <a:ext cx="534130" cy="934106"/>
              <a:chOff x="5028470" y="2875894"/>
              <a:chExt cx="534130" cy="934106"/>
            </a:xfrm>
          </p:grpSpPr>
          <p:cxnSp>
            <p:nvCxnSpPr>
              <p:cNvPr id="96" name="Straight Connector 95"/>
              <p:cNvCxnSpPr>
                <a:stCxn id="86" idx="4"/>
                <a:endCxn id="97" idx="4"/>
              </p:cNvCxnSpPr>
              <p:nvPr/>
            </p:nvCxnSpPr>
            <p:spPr>
              <a:xfrm rot="5400000">
                <a:off x="4639506" y="3342582"/>
                <a:ext cx="934105" cy="73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5028470" y="3654552"/>
                <a:ext cx="155448" cy="1554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rot="10800000" flipV="1">
                <a:off x="5105400" y="3733678"/>
                <a:ext cx="457200" cy="12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5927079" y="5390495"/>
              <a:ext cx="16674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r"/>
              <a:r>
                <a:rPr lang="en-US" sz="2400" dirty="0" smtClean="0">
                  <a:solidFill>
                    <a:schemeClr val="bg1"/>
                  </a:solidFill>
                  <a:latin typeface="BebasNeueRegular" pitchFamily="34" charset="0"/>
                </a:rPr>
                <a:t>MINIMIZING</a:t>
              </a:r>
            </a:p>
            <a:p>
              <a:pPr lvl="0" algn="r"/>
              <a:r>
                <a:rPr lang="en-US" sz="2400" dirty="0" smtClean="0">
                  <a:solidFill>
                    <a:schemeClr val="bg1"/>
                  </a:solidFill>
                  <a:latin typeface="BebasNeueRegular" pitchFamily="34" charset="0"/>
                </a:rPr>
                <a:t>BUSINESS RISKS</a:t>
              </a:r>
              <a:endParaRPr lang="en-US" sz="2400" dirty="0">
                <a:solidFill>
                  <a:schemeClr val="bg1"/>
                </a:solidFill>
                <a:latin typeface="BebasNeueRegular" pitchFamily="34" charset="0"/>
              </a:endParaRPr>
            </a:p>
          </p:txBody>
        </p:sp>
      </p:grpSp>
      <p:sp>
        <p:nvSpPr>
          <p:cNvPr id="116" name="Title 1"/>
          <p:cNvSpPr txBox="1">
            <a:spLocks/>
          </p:cNvSpPr>
          <p:nvPr/>
        </p:nvSpPr>
        <p:spPr>
          <a:xfrm>
            <a:off x="1143000" y="30480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NeueRegular" pitchFamily="34" charset="0"/>
                <a:ea typeface="+mj-ea"/>
                <a:cs typeface="+mj-cs"/>
              </a:rPr>
              <a:t>Information type</a:t>
            </a: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5334000" y="30480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NeueRegular" pitchFamily="34" charset="0"/>
                <a:ea typeface="+mj-ea"/>
                <a:cs typeface="+mj-cs"/>
              </a:rPr>
              <a:t>Results for you</a:t>
            </a: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52400" y="0"/>
            <a:ext cx="3810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basNeueRegular" pitchFamily="34" charset="0"/>
                <a:ea typeface="+mj-ea"/>
                <a:cs typeface="+mj-cs"/>
              </a:rPr>
              <a:t>Business info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ebasNeueRegular" pitchFamily="34" charset="0"/>
              <a:ea typeface="+mj-ea"/>
              <a:cs typeface="+mj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1000" y="609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basNeueRegular" pitchFamily="34" charset="0"/>
              </a:rPr>
              <a:t>A little more about what we do</a:t>
            </a:r>
            <a:endParaRPr lang="en-US" dirty="0"/>
          </a:p>
        </p:txBody>
      </p:sp>
      <p:sp>
        <p:nvSpPr>
          <p:cNvPr id="81" name="Isosceles Triangle 80"/>
          <p:cNvSpPr/>
          <p:nvPr/>
        </p:nvSpPr>
        <p:spPr>
          <a:xfrm rot="5400000">
            <a:off x="256436" y="713637"/>
            <a:ext cx="220860" cy="180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3" name="Rectangle 82"/>
          <p:cNvSpPr/>
          <p:nvPr/>
        </p:nvSpPr>
        <p:spPr>
          <a:xfrm flipH="1">
            <a:off x="106681" y="76200"/>
            <a:ext cx="45719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50" grpId="0" animBg="1"/>
      <p:bldP spid="50" grpId="1" animBg="1"/>
      <p:bldP spid="116" grpId="0"/>
      <p:bldP spid="116" grpId="1"/>
      <p:bldP spid="117" grpId="0"/>
      <p:bldP spid="1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282</Words>
  <Application>Microsoft Office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BebasNeueRegular</vt:lpstr>
      <vt:lpstr>Calibri</vt:lpstr>
      <vt:lpstr>Office Theme</vt:lpstr>
      <vt:lpstr>Slide 1</vt:lpstr>
      <vt:lpstr>OUR HISTORY</vt:lpstr>
      <vt:lpstr>Our firsts</vt:lpstr>
      <vt:lpstr>Our firsts</vt:lpstr>
      <vt:lpstr>Our firsts</vt:lpstr>
      <vt:lpstr>Business info</vt:lpstr>
      <vt:lpstr>Business info</vt:lpstr>
      <vt:lpstr>Business info</vt:lpstr>
      <vt:lpstr>Slide 9</vt:lpstr>
      <vt:lpstr>Report highlights</vt:lpstr>
      <vt:lpstr>Slide 11</vt:lpstr>
      <vt:lpstr>Slide 12</vt:lpstr>
      <vt:lpstr>Slide 13</vt:lpstr>
      <vt:lpstr>Value addition</vt:lpstr>
      <vt:lpstr>Value addition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rohan</dc:creator>
  <cp:lastModifiedBy>USER</cp:lastModifiedBy>
  <cp:revision>120</cp:revision>
  <dcterms:created xsi:type="dcterms:W3CDTF">2014-03-22T10:34:41Z</dcterms:created>
  <dcterms:modified xsi:type="dcterms:W3CDTF">2014-06-26T12:47:01Z</dcterms:modified>
</cp:coreProperties>
</file>